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318" r:id="rId26"/>
    <p:sldId id="270" r:id="rId27"/>
    <p:sldId id="272" r:id="rId28"/>
    <p:sldId id="271" r:id="rId29"/>
    <p:sldId id="281" r:id="rId30"/>
    <p:sldId id="282" r:id="rId31"/>
    <p:sldId id="283" r:id="rId32"/>
    <p:sldId id="284" r:id="rId33"/>
    <p:sldId id="285" r:id="rId34"/>
    <p:sldId id="288" r:id="rId35"/>
    <p:sldId id="293" r:id="rId36"/>
    <p:sldId id="290" r:id="rId37"/>
    <p:sldId id="286" r:id="rId38"/>
    <p:sldId id="287" r:id="rId39"/>
    <p:sldId id="295" r:id="rId40"/>
    <p:sldId id="274" r:id="rId41"/>
    <p:sldId id="278" r:id="rId42"/>
    <p:sldId id="296" r:id="rId43"/>
    <p:sldId id="299" r:id="rId44"/>
    <p:sldId id="300" r:id="rId45"/>
    <p:sldId id="301" r:id="rId46"/>
    <p:sldId id="302" r:id="rId47"/>
    <p:sldId id="303" r:id="rId48"/>
    <p:sldId id="298" r:id="rId49"/>
    <p:sldId id="304" r:id="rId50"/>
    <p:sldId id="305" r:id="rId51"/>
    <p:sldId id="306" r:id="rId52"/>
    <p:sldId id="307" r:id="rId53"/>
    <p:sldId id="308" r:id="rId54"/>
    <p:sldId id="319" r:id="rId55"/>
    <p:sldId id="309" r:id="rId56"/>
    <p:sldId id="25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8"/>
    <p:restoredTop sz="94695"/>
  </p:normalViewPr>
  <p:slideViewPr>
    <p:cSldViewPr snapToGrid="0" snapToObjects="1">
      <p:cViewPr varScale="1">
        <p:scale>
          <a:sx n="136" d="100"/>
          <a:sy n="136" d="100"/>
        </p:scale>
        <p:origin x="3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can scale each layer of the cloud application stack independently.</a:t>
            </a:r>
          </a:p>
          <a:p>
            <a:pPr lvl="1"/>
            <a:r>
              <a:rPr lang="en-US" dirty="0" smtClean="0"/>
              <a:t>Presentation uses frontend webservers, reverse proxies, and CDN.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Logic uses distributed application servers and message bus.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Backend uses database replicas, shards, and caches.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Distribution is handled by load balancers.</a:t>
            </a:r>
          </a:p>
          <a:p>
            <a:pPr lvl="1"/>
            <a:r>
              <a:rPr lang="en-US" dirty="0" smtClean="0"/>
              <a:t>Round Robin, Weighted, Least Loaded, etc.</a:t>
            </a:r>
          </a:p>
          <a:p>
            <a:pPr lvl="2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13" y="3422814"/>
            <a:ext cx="4060775" cy="2703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May be combined with a caching solution </a:t>
            </a:r>
            <a:br>
              <a:rPr lang="en-US" dirty="0" smtClean="0"/>
            </a:br>
            <a:r>
              <a:rPr lang="en-US" dirty="0" smtClean="0"/>
              <a:t>(like Varnish) to accelerate handling of </a:t>
            </a:r>
            <a:br>
              <a:rPr lang="en-US" dirty="0" smtClean="0"/>
            </a:br>
            <a:r>
              <a:rPr lang="en-US" dirty="0" smtClean="0"/>
              <a:t>static content.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Or, combined with a web application</a:t>
            </a:r>
            <a:br>
              <a:rPr lang="en-US" dirty="0" smtClean="0"/>
            </a:br>
            <a:r>
              <a:rPr lang="en-US" dirty="0" smtClean="0"/>
              <a:t>firewall (WAF).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configuration.</a:t>
            </a:r>
          </a:p>
          <a:p>
            <a:pPr lvl="1"/>
            <a:r>
              <a:rPr lang="en-US" dirty="0" smtClean="0"/>
              <a:t>Applications that require state use sticky sessions.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Applications that don’t require state are considered </a:t>
            </a:r>
            <a:r>
              <a:rPr lang="en-US" b="1" dirty="0" smtClean="0"/>
              <a:t>state-less</a:t>
            </a:r>
            <a:r>
              <a:rPr lang="en-US" dirty="0" smtClean="0"/>
              <a:t>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a web application, state is usually stored in a client browser using a cookie containing a session ID associated with the client account.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state.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 (</a:t>
            </a:r>
            <a:r>
              <a:rPr lang="en-US" dirty="0" err="1" smtClean="0"/>
              <a:t>ElastiCache</a:t>
            </a:r>
            <a:r>
              <a:rPr lang="en-US" dirty="0" smtClean="0"/>
              <a:t>/</a:t>
            </a:r>
            <a:r>
              <a:rPr lang="en-US" dirty="0" err="1" smtClean="0"/>
              <a:t>Redis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occur.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first.</a:t>
            </a:r>
          </a:p>
          <a:p>
            <a:pPr lvl="1"/>
            <a:r>
              <a:rPr lang="en-US" dirty="0" smtClean="0"/>
              <a:t>Optimizing before the bottleneck will lead to large backlogs.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Optimizing after the bottleneck does little to improve overall throughput.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</a:t>
            </a:r>
            <a:r>
              <a:rPr lang="en-US" dirty="0" smtClean="0"/>
              <a:t>systems.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</a:t>
            </a:r>
            <a:r>
              <a:rPr lang="en-US" dirty="0" smtClean="0"/>
              <a:t>services.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</a:t>
            </a:r>
            <a:r>
              <a:rPr lang="en-US" dirty="0" smtClean="0"/>
              <a:t>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Caching</a:t>
            </a:r>
            <a:r>
              <a:rPr lang="en-US" dirty="0" smtClean="0"/>
              <a:t>: small data store using fast/expensive media intended to improve slower/cheaper media.</a:t>
            </a:r>
          </a:p>
          <a:p>
            <a:pPr lvl="1"/>
            <a:r>
              <a:rPr lang="en-US" dirty="0" smtClean="0"/>
              <a:t>Cost effective only if benefit from the cache is greater than cost of the </a:t>
            </a:r>
            <a:r>
              <a:rPr lang="en-US" dirty="0" smtClean="0"/>
              <a:t>cache.</a:t>
            </a:r>
            <a:endParaRPr lang="en-US" dirty="0" smtClean="0"/>
          </a:p>
          <a:p>
            <a:pPr lvl="2"/>
            <a:r>
              <a:rPr lang="en-US" dirty="0" smtClean="0"/>
              <a:t>20 instances required without </a:t>
            </a:r>
            <a:r>
              <a:rPr lang="en-US" dirty="0" smtClean="0"/>
              <a:t>cache vs. </a:t>
            </a:r>
            <a:r>
              <a:rPr lang="en-US" dirty="0" smtClean="0"/>
              <a:t>15 </a:t>
            </a:r>
            <a:r>
              <a:rPr lang="en-US" dirty="0" smtClean="0"/>
              <a:t>with cache = delta </a:t>
            </a:r>
            <a:r>
              <a:rPr lang="en-US" dirty="0" smtClean="0"/>
              <a:t>of 5 </a:t>
            </a:r>
            <a:r>
              <a:rPr lang="en-US" dirty="0" smtClean="0"/>
              <a:t>instances.</a:t>
            </a:r>
            <a:endParaRPr lang="en-US" dirty="0" smtClean="0"/>
          </a:p>
          <a:p>
            <a:pPr lvl="2"/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 smtClean="0"/>
              <a:t>cache starts empty which leads to poor </a:t>
            </a:r>
            <a:r>
              <a:rPr lang="en-US" dirty="0" smtClean="0"/>
              <a:t>performance.</a:t>
            </a:r>
            <a:endParaRPr lang="en-US" dirty="0" smtClean="0"/>
          </a:p>
          <a:p>
            <a:pPr lvl="1"/>
            <a:r>
              <a:rPr lang="en-US" dirty="0" smtClean="0"/>
              <a:t>Warm up cache by pre-loading </a:t>
            </a:r>
            <a:r>
              <a:rPr lang="en-US" dirty="0" smtClean="0"/>
              <a:t>data.</a:t>
            </a:r>
            <a:endParaRPr lang="en-US" dirty="0" smtClean="0"/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applications.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organizations.</a:t>
            </a:r>
          </a:p>
          <a:p>
            <a:endParaRPr lang="en-US" dirty="0" smtClean="0"/>
          </a:p>
          <a:p>
            <a:r>
              <a:rPr lang="en-US" b="1" dirty="0" smtClean="0"/>
              <a:t>SOA</a:t>
            </a:r>
            <a:r>
              <a:rPr lang="en-US" dirty="0" smtClean="0"/>
              <a:t> seeks to centralize and encapsulate commonly used functionality in shared services.</a:t>
            </a:r>
          </a:p>
          <a:p>
            <a:pPr lvl="1"/>
            <a:r>
              <a:rPr lang="en-US" b="1" dirty="0" smtClean="0"/>
              <a:t>DRY Principle </a:t>
            </a:r>
            <a:r>
              <a:rPr lang="en-US" dirty="0" smtClean="0"/>
              <a:t>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Gilt.com</a:t>
            </a:r>
            <a:r>
              <a:rPr lang="en-US" dirty="0" smtClean="0"/>
              <a:t> </a:t>
            </a:r>
            <a:r>
              <a:rPr lang="en-US" dirty="0" err="1" smtClean="0"/>
              <a:t>Microservices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microservices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Small teams can work on each service.</a:t>
            </a:r>
          </a:p>
          <a:p>
            <a:pPr lvl="1"/>
            <a:r>
              <a:rPr lang="en-US" dirty="0" smtClean="0"/>
              <a:t>“Right tool for the right job.”</a:t>
            </a:r>
          </a:p>
          <a:p>
            <a:pPr lvl="1"/>
            <a:r>
              <a:rPr lang="en-US" dirty="0" smtClean="0"/>
              <a:t>Services can be scaled and deployed independently.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Distributed systems are more challenging to design and maintain.</a:t>
            </a:r>
          </a:p>
          <a:p>
            <a:pPr lvl="1"/>
            <a:r>
              <a:rPr lang="en-US" dirty="0" smtClean="0"/>
              <a:t>Services like load balancing and service discovery are essential.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</a:t>
            </a:r>
            <a:r>
              <a:rPr lang="en-US" dirty="0" smtClean="0"/>
              <a:t>application.</a:t>
            </a:r>
            <a:endParaRPr lang="en-US" dirty="0" smtClean="0"/>
          </a:p>
          <a:p>
            <a:pPr lvl="1"/>
            <a:r>
              <a:rPr lang="en-US" dirty="0" smtClean="0"/>
              <a:t>Allows software to communicate with other software.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functionality.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</a:t>
            </a:r>
            <a:r>
              <a:rPr lang="is-IS" dirty="0" smtClean="0"/>
              <a:t>etc.</a:t>
            </a:r>
            <a:endParaRPr lang="is-I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Web API</a:t>
            </a:r>
            <a:r>
              <a:rPr lang="en-US" dirty="0" smtClean="0"/>
              <a:t>: an API that uses HTTP for </a:t>
            </a:r>
            <a:r>
              <a:rPr lang="en-US" dirty="0" smtClean="0"/>
              <a:t>transport.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API.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Resiliency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communicate: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Serialization</a:t>
            </a:r>
            <a:r>
              <a:rPr lang="en-US" dirty="0" smtClean="0"/>
              <a:t>: convert an application object into a text string for storage or transmission.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XML is a </a:t>
            </a:r>
            <a:r>
              <a:rPr lang="en-US" i="1" dirty="0" smtClean="0"/>
              <a:t>meta-language</a:t>
            </a:r>
            <a:r>
              <a:rPr lang="en-US" dirty="0" smtClean="0"/>
              <a:t>: it’s used to define other languages.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tags.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document.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format.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parse.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independent.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76684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XML-RPC</a:t>
            </a:r>
            <a:r>
              <a:rPr lang="en-US" sz="2000" dirty="0" smtClean="0"/>
              <a:t>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SOAP</a:t>
            </a:r>
            <a:r>
              <a:rPr lang="en-US" sz="2000" dirty="0" smtClean="0"/>
              <a:t>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REST</a:t>
            </a:r>
            <a:r>
              <a:rPr lang="en-US" sz="2000" dirty="0" smtClean="0"/>
              <a:t> (Representational State Transfer): a data exchange architecture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11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Key principle: Be stateless.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sessions).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Industry debate: What does it mean to be RESTful</a:t>
            </a:r>
            <a:r>
              <a:rPr lang="en-US" dirty="0" smtClean="0"/>
              <a:t>?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methods.</a:t>
            </a:r>
          </a:p>
          <a:p>
            <a:pPr lvl="1"/>
            <a:r>
              <a:rPr lang="en-US" dirty="0" smtClean="0"/>
              <a:t>Individual URIs are known as </a:t>
            </a:r>
            <a:r>
              <a:rPr lang="en-US" b="1" dirty="0" smtClean="0"/>
              <a:t>endpoints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www.acme.com</a:t>
            </a:r>
            <a:r>
              <a:rPr lang="en-US" dirty="0" smtClean="0"/>
              <a:t>/users/1689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1887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3294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etc.)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JSON isn’t just used for data exchange, it’s also used as a storage format.</a:t>
            </a:r>
          </a:p>
          <a:p>
            <a:pPr lvl="1"/>
            <a:r>
              <a:rPr lang="en-US" dirty="0" smtClean="0"/>
              <a:t>MongoDB uses a JSON-like format called BSON (Binary JSON) to store data.</a:t>
            </a:r>
          </a:p>
          <a:p>
            <a:endParaRPr lang="en-US" dirty="0"/>
          </a:p>
          <a:p>
            <a:r>
              <a:rPr lang="en-US" dirty="0" smtClean="0"/>
              <a:t>JSON is primarily used by web services.</a:t>
            </a:r>
          </a:p>
          <a:p>
            <a:pPr lvl="1"/>
            <a:r>
              <a:rPr lang="en-US" dirty="0" smtClean="0"/>
              <a:t>YAML (a sort of JSON superset) is more popular for data processing and configuration (Python).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</a:t>
            </a:r>
            <a:r>
              <a:rPr lang="en-US" dirty="0" smtClean="0"/>
              <a:t>use.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</a:t>
            </a:r>
            <a:r>
              <a:rPr lang="en-US" dirty="0" smtClean="0"/>
              <a:t>readable.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sensitive.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http://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600" dirty="0"/>
              <a:t>--- !</a:t>
            </a:r>
            <a:r>
              <a:rPr lang="en-US" sz="1600" dirty="0" err="1"/>
              <a:t>clarkevans.com</a:t>
            </a:r>
            <a:r>
              <a:rPr lang="en-US" sz="1600" dirty="0"/>
              <a:t>/^invoice</a:t>
            </a:r>
          </a:p>
          <a:p>
            <a:pPr marL="0" indent="0">
              <a:buNone/>
            </a:pPr>
            <a:r>
              <a:rPr lang="fi-FI" sz="1600" dirty="0" err="1"/>
              <a:t>invoice</a:t>
            </a:r>
            <a:r>
              <a:rPr lang="fi-FI" sz="1600" dirty="0"/>
              <a:t>: 34843</a:t>
            </a:r>
          </a:p>
          <a:p>
            <a:pPr marL="0" indent="0">
              <a:buNone/>
            </a:pPr>
            <a:r>
              <a:rPr lang="ro-RO" sz="1600" dirty="0"/>
              <a:t>date   : 2001-01-23</a:t>
            </a:r>
          </a:p>
          <a:p>
            <a:pPr marL="0" indent="0">
              <a:buNone/>
            </a:pPr>
            <a:r>
              <a:rPr lang="it-IT" sz="1600" dirty="0" err="1"/>
              <a:t>bill</a:t>
            </a:r>
            <a:r>
              <a:rPr lang="it-IT" sz="1600" dirty="0"/>
              <a:t>-to: &amp;id001</a:t>
            </a:r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given</a:t>
            </a:r>
            <a:r>
              <a:rPr lang="it-IT" sz="1600" dirty="0"/>
              <a:t>  : Chris</a:t>
            </a:r>
          </a:p>
          <a:p>
            <a:pPr marL="0" indent="0">
              <a:buNone/>
            </a:pPr>
            <a:r>
              <a:rPr lang="it-IT" sz="1600" dirty="0"/>
              <a:t>    family : </a:t>
            </a:r>
            <a:r>
              <a:rPr lang="it-IT" sz="1600" dirty="0" err="1"/>
              <a:t>Dumars</a:t>
            </a:r>
            <a:endParaRPr lang="it-IT" sz="1600" dirty="0"/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address</a:t>
            </a:r>
            <a:r>
              <a:rPr lang="it-IT" sz="1600" dirty="0"/>
              <a:t>:</a:t>
            </a:r>
          </a:p>
          <a:p>
            <a:pPr marL="0" indent="0">
              <a:buNone/>
            </a:pPr>
            <a:r>
              <a:rPr lang="de-DE" sz="1600" dirty="0"/>
              <a:t>        </a:t>
            </a:r>
            <a:r>
              <a:rPr lang="de-DE" sz="1600" dirty="0" err="1"/>
              <a:t>lines</a:t>
            </a:r>
            <a:r>
              <a:rPr lang="de-DE" sz="1600" dirty="0"/>
              <a:t>: |</a:t>
            </a:r>
          </a:p>
          <a:p>
            <a:pPr marL="0" indent="0">
              <a:buNone/>
            </a:pPr>
            <a:r>
              <a:rPr lang="de-DE" sz="1600" dirty="0"/>
              <a:t>            458 Walkman Dr.</a:t>
            </a:r>
          </a:p>
          <a:p>
            <a:pPr marL="0" indent="0">
              <a:buNone/>
            </a:pPr>
            <a:r>
              <a:rPr lang="de-DE" sz="1600" dirty="0"/>
              <a:t>            Suite #292</a:t>
            </a:r>
          </a:p>
          <a:p>
            <a:pPr marL="0" indent="0">
              <a:buNone/>
            </a:pPr>
            <a:r>
              <a:rPr lang="hu-HU" sz="1600" dirty="0"/>
              <a:t>        city    : Royal </a:t>
            </a:r>
            <a:r>
              <a:rPr lang="hu-HU" sz="1600" dirty="0" err="1"/>
              <a:t>Oak</a:t>
            </a:r>
            <a:endParaRPr lang="hu-HU" sz="1600" dirty="0"/>
          </a:p>
          <a:p>
            <a:pPr marL="0" indent="0">
              <a:buNone/>
            </a:pPr>
            <a:r>
              <a:rPr lang="ro-RO" sz="1600" dirty="0"/>
              <a:t>        state   : MI</a:t>
            </a:r>
          </a:p>
          <a:p>
            <a:pPr marL="0" indent="0">
              <a:buNone/>
            </a:pPr>
            <a:r>
              <a:rPr lang="ro-RO" sz="1600" dirty="0"/>
              <a:t>        </a:t>
            </a:r>
            <a:r>
              <a:rPr lang="ro-RO" sz="1600" dirty="0" err="1"/>
              <a:t>postal</a:t>
            </a:r>
            <a:r>
              <a:rPr lang="ro-RO" sz="1600" dirty="0"/>
              <a:t>  : 48046</a:t>
            </a:r>
          </a:p>
          <a:p>
            <a:pPr marL="0" indent="0">
              <a:buNone/>
            </a:pPr>
            <a:r>
              <a:rPr lang="en-US" sz="1600" dirty="0"/>
              <a:t>ship-to: *id001</a:t>
            </a:r>
          </a:p>
          <a:p>
            <a:pPr marL="0" indent="0">
              <a:buNone/>
            </a:pPr>
            <a:r>
              <a:rPr lang="en-US" sz="1600" dirty="0"/>
              <a:t>product: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BL394D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4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Basketball</a:t>
            </a:r>
          </a:p>
          <a:p>
            <a:pPr marL="0" indent="0">
              <a:buNone/>
            </a:pPr>
            <a:r>
              <a:rPr lang="ro-RO" sz="1600" dirty="0"/>
              <a:t>      price       : 450.00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BL4438H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1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Super </a:t>
            </a:r>
            <a:r>
              <a:rPr lang="it-IT" sz="1600" dirty="0" err="1"/>
              <a:t>Hoop</a:t>
            </a:r>
            <a:endParaRPr lang="it-IT" sz="1600" dirty="0"/>
          </a:p>
          <a:p>
            <a:pPr marL="0" indent="0">
              <a:buNone/>
            </a:pPr>
            <a:r>
              <a:rPr lang="ro-RO" sz="1600" dirty="0"/>
              <a:t>      price       : 2392.00</a:t>
            </a:r>
          </a:p>
          <a:p>
            <a:pPr marL="0" indent="0">
              <a:buNone/>
            </a:pPr>
            <a:r>
              <a:rPr lang="en-US" sz="1600" dirty="0"/>
              <a:t>tax  : 251.42</a:t>
            </a:r>
          </a:p>
          <a:p>
            <a:pPr marL="0" indent="0">
              <a:buNone/>
            </a:pPr>
            <a:r>
              <a:rPr lang="hr-HR" sz="1600" dirty="0"/>
              <a:t>total: 4443.52</a:t>
            </a:r>
          </a:p>
          <a:p>
            <a:pPr marL="0" indent="0">
              <a:buNone/>
            </a:pPr>
            <a:r>
              <a:rPr lang="en-US" sz="1600" dirty="0"/>
              <a:t>comments: &gt;</a:t>
            </a:r>
          </a:p>
          <a:p>
            <a:pPr marL="0" indent="0">
              <a:buNone/>
            </a:pPr>
            <a:r>
              <a:rPr lang="en-US" sz="1600" dirty="0"/>
              <a:t>    Late afternoon is best.</a:t>
            </a:r>
          </a:p>
          <a:p>
            <a:pPr marL="0" indent="0">
              <a:buNone/>
            </a:pPr>
            <a:r>
              <a:rPr lang="en-US" sz="1600" dirty="0"/>
              <a:t>    Backup contact is Nancy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Billsmer</a:t>
            </a:r>
            <a:r>
              <a:rPr lang="de-DE" sz="1600" dirty="0"/>
              <a:t> @ 338-4338.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46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clients.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</a:t>
            </a:r>
            <a:r>
              <a:rPr lang="en-US" i="1" dirty="0" smtClean="0"/>
              <a:t>clients must know about servers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We can use load balancing at each layer to distribute requests.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can also potentially cache requests between layers to improve performance.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</a:t>
            </a:r>
            <a:r>
              <a:rPr lang="en-US" dirty="0" smtClean="0"/>
              <a:t>&lt;-&gt; 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Data =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11481</TotalTime>
  <Words>2262</Words>
  <Application>Microsoft Macintosh PowerPoint</Application>
  <PresentationFormat>On-screen Show (4:3)</PresentationFormat>
  <Paragraphs>516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Calibri</vt:lpstr>
      <vt:lpstr>Wingdings</vt:lpstr>
      <vt:lpstr>Arial</vt:lpstr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&lt;-&gt; MVC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Microservices Architecture </vt:lpstr>
      <vt:lpstr>Gilt.com Microservices Example</vt:lpstr>
      <vt:lpstr>Microservices Pros &amp; Cons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YAML Example</vt:lpstr>
      <vt:lpstr>JSON vs. YAML Example</vt:lpstr>
      <vt:lpstr>Homework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109</cp:revision>
  <dcterms:created xsi:type="dcterms:W3CDTF">2016-04-18T21:29:35Z</dcterms:created>
  <dcterms:modified xsi:type="dcterms:W3CDTF">2016-11-02T03:24:10Z</dcterms:modified>
</cp:coreProperties>
</file>